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7" r:id="rId3"/>
    <p:sldId id="268" r:id="rId4"/>
    <p:sldId id="257" r:id="rId5"/>
    <p:sldId id="263" r:id="rId6"/>
    <p:sldId id="260" r:id="rId7"/>
    <p:sldId id="261" r:id="rId8"/>
    <p:sldId id="259" r:id="rId9"/>
    <p:sldId id="262" r:id="rId10"/>
    <p:sldId id="258" r:id="rId11"/>
    <p:sldId id="266" r:id="rId12"/>
    <p:sldId id="264" r:id="rId13"/>
    <p:sldId id="265"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F119E-D01B-4EF2-ABA0-8464D6712D39}" type="datetimeFigureOut">
              <a:rPr lang="en-ZA" smtClean="0"/>
              <a:t>2020/03/05</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2DA80-37DE-4B77-80FA-9309362E4215}" type="slidenum">
              <a:rPr lang="en-ZA" smtClean="0"/>
              <a:t>‹#›</a:t>
            </a:fld>
            <a:endParaRPr lang="en-ZA"/>
          </a:p>
        </p:txBody>
      </p:sp>
    </p:spTree>
    <p:extLst>
      <p:ext uri="{BB962C8B-B14F-4D97-AF65-F5344CB8AC3E}">
        <p14:creationId xmlns:p14="http://schemas.microsoft.com/office/powerpoint/2010/main" val="1585953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C8961A8D-3138-4834-A52B-6327662031F7}" type="datetimeFigureOut">
              <a:rPr lang="en-ZA" smtClean="0"/>
              <a:t>2020/03/05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C38A713-CB59-40BA-8E81-AC0B4B4DDB7F}" type="slidenum">
              <a:rPr lang="en-ZA" smtClean="0"/>
              <a:t>‹#›</a:t>
            </a:fld>
            <a:endParaRPr lang="en-ZA"/>
          </a:p>
        </p:txBody>
      </p:sp>
    </p:spTree>
    <p:extLst>
      <p:ext uri="{BB962C8B-B14F-4D97-AF65-F5344CB8AC3E}">
        <p14:creationId xmlns:p14="http://schemas.microsoft.com/office/powerpoint/2010/main" val="358094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8961A8D-3138-4834-A52B-6327662031F7}" type="datetimeFigureOut">
              <a:rPr lang="en-ZA" smtClean="0"/>
              <a:t>2020/03/05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C38A713-CB59-40BA-8E81-AC0B4B4DDB7F}" type="slidenum">
              <a:rPr lang="en-ZA" smtClean="0"/>
              <a:t>‹#›</a:t>
            </a:fld>
            <a:endParaRPr lang="en-ZA"/>
          </a:p>
        </p:txBody>
      </p:sp>
    </p:spTree>
    <p:extLst>
      <p:ext uri="{BB962C8B-B14F-4D97-AF65-F5344CB8AC3E}">
        <p14:creationId xmlns:p14="http://schemas.microsoft.com/office/powerpoint/2010/main" val="402506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8961A8D-3138-4834-A52B-6327662031F7}" type="datetimeFigureOut">
              <a:rPr lang="en-ZA" smtClean="0"/>
              <a:t>2020/03/05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C38A713-CB59-40BA-8E81-AC0B4B4DDB7F}" type="slidenum">
              <a:rPr lang="en-ZA" smtClean="0"/>
              <a:t>‹#›</a:t>
            </a:fld>
            <a:endParaRPr lang="en-ZA"/>
          </a:p>
        </p:txBody>
      </p:sp>
    </p:spTree>
    <p:extLst>
      <p:ext uri="{BB962C8B-B14F-4D97-AF65-F5344CB8AC3E}">
        <p14:creationId xmlns:p14="http://schemas.microsoft.com/office/powerpoint/2010/main" val="302414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8961A8D-3138-4834-A52B-6327662031F7}" type="datetimeFigureOut">
              <a:rPr lang="en-ZA" smtClean="0"/>
              <a:t>2020/03/05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C38A713-CB59-40BA-8E81-AC0B4B4DDB7F}" type="slidenum">
              <a:rPr lang="en-ZA" smtClean="0"/>
              <a:t>‹#›</a:t>
            </a:fld>
            <a:endParaRPr lang="en-ZA"/>
          </a:p>
        </p:txBody>
      </p:sp>
    </p:spTree>
    <p:extLst>
      <p:ext uri="{BB962C8B-B14F-4D97-AF65-F5344CB8AC3E}">
        <p14:creationId xmlns:p14="http://schemas.microsoft.com/office/powerpoint/2010/main" val="2601447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961A8D-3138-4834-A52B-6327662031F7}" type="datetimeFigureOut">
              <a:rPr lang="en-ZA" smtClean="0"/>
              <a:t>2020/03/05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C38A713-CB59-40BA-8E81-AC0B4B4DDB7F}" type="slidenum">
              <a:rPr lang="en-ZA" smtClean="0"/>
              <a:t>‹#›</a:t>
            </a:fld>
            <a:endParaRPr lang="en-ZA"/>
          </a:p>
        </p:txBody>
      </p:sp>
    </p:spTree>
    <p:extLst>
      <p:ext uri="{BB962C8B-B14F-4D97-AF65-F5344CB8AC3E}">
        <p14:creationId xmlns:p14="http://schemas.microsoft.com/office/powerpoint/2010/main" val="2223267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C8961A8D-3138-4834-A52B-6327662031F7}" type="datetimeFigureOut">
              <a:rPr lang="en-ZA" smtClean="0"/>
              <a:t>2020/03/05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C38A713-CB59-40BA-8E81-AC0B4B4DDB7F}" type="slidenum">
              <a:rPr lang="en-ZA" smtClean="0"/>
              <a:t>‹#›</a:t>
            </a:fld>
            <a:endParaRPr lang="en-ZA"/>
          </a:p>
        </p:txBody>
      </p:sp>
    </p:spTree>
    <p:extLst>
      <p:ext uri="{BB962C8B-B14F-4D97-AF65-F5344CB8AC3E}">
        <p14:creationId xmlns:p14="http://schemas.microsoft.com/office/powerpoint/2010/main" val="4146589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C8961A8D-3138-4834-A52B-6327662031F7}" type="datetimeFigureOut">
              <a:rPr lang="en-ZA" smtClean="0"/>
              <a:t>2020/03/05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C38A713-CB59-40BA-8E81-AC0B4B4DDB7F}" type="slidenum">
              <a:rPr lang="en-ZA" smtClean="0"/>
              <a:t>‹#›</a:t>
            </a:fld>
            <a:endParaRPr lang="en-ZA"/>
          </a:p>
        </p:txBody>
      </p:sp>
    </p:spTree>
    <p:extLst>
      <p:ext uri="{BB962C8B-B14F-4D97-AF65-F5344CB8AC3E}">
        <p14:creationId xmlns:p14="http://schemas.microsoft.com/office/powerpoint/2010/main" val="681331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C8961A8D-3138-4834-A52B-6327662031F7}" type="datetimeFigureOut">
              <a:rPr lang="en-ZA" smtClean="0"/>
              <a:t>2020/03/05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C38A713-CB59-40BA-8E81-AC0B4B4DDB7F}" type="slidenum">
              <a:rPr lang="en-ZA" smtClean="0"/>
              <a:t>‹#›</a:t>
            </a:fld>
            <a:endParaRPr lang="en-ZA"/>
          </a:p>
        </p:txBody>
      </p:sp>
    </p:spTree>
    <p:extLst>
      <p:ext uri="{BB962C8B-B14F-4D97-AF65-F5344CB8AC3E}">
        <p14:creationId xmlns:p14="http://schemas.microsoft.com/office/powerpoint/2010/main" val="186491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61A8D-3138-4834-A52B-6327662031F7}" type="datetimeFigureOut">
              <a:rPr lang="en-ZA" smtClean="0"/>
              <a:t>2020/03/05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C38A713-CB59-40BA-8E81-AC0B4B4DDB7F}" type="slidenum">
              <a:rPr lang="en-ZA" smtClean="0"/>
              <a:t>‹#›</a:t>
            </a:fld>
            <a:endParaRPr lang="en-ZA"/>
          </a:p>
        </p:txBody>
      </p:sp>
    </p:spTree>
    <p:extLst>
      <p:ext uri="{BB962C8B-B14F-4D97-AF65-F5344CB8AC3E}">
        <p14:creationId xmlns:p14="http://schemas.microsoft.com/office/powerpoint/2010/main" val="52339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961A8D-3138-4834-A52B-6327662031F7}" type="datetimeFigureOut">
              <a:rPr lang="en-ZA" smtClean="0"/>
              <a:t>2020/03/05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C38A713-CB59-40BA-8E81-AC0B4B4DDB7F}" type="slidenum">
              <a:rPr lang="en-ZA" smtClean="0"/>
              <a:t>‹#›</a:t>
            </a:fld>
            <a:endParaRPr lang="en-ZA"/>
          </a:p>
        </p:txBody>
      </p:sp>
    </p:spTree>
    <p:extLst>
      <p:ext uri="{BB962C8B-B14F-4D97-AF65-F5344CB8AC3E}">
        <p14:creationId xmlns:p14="http://schemas.microsoft.com/office/powerpoint/2010/main" val="1478231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961A8D-3138-4834-A52B-6327662031F7}" type="datetimeFigureOut">
              <a:rPr lang="en-ZA" smtClean="0"/>
              <a:t>2020/03/05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C38A713-CB59-40BA-8E81-AC0B4B4DDB7F}" type="slidenum">
              <a:rPr lang="en-ZA" smtClean="0"/>
              <a:t>‹#›</a:t>
            </a:fld>
            <a:endParaRPr lang="en-ZA"/>
          </a:p>
        </p:txBody>
      </p:sp>
    </p:spTree>
    <p:extLst>
      <p:ext uri="{BB962C8B-B14F-4D97-AF65-F5344CB8AC3E}">
        <p14:creationId xmlns:p14="http://schemas.microsoft.com/office/powerpoint/2010/main" val="2033637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961A8D-3138-4834-A52B-6327662031F7}" type="datetimeFigureOut">
              <a:rPr lang="en-ZA" smtClean="0"/>
              <a:t>2020/03/05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8A713-CB59-40BA-8E81-AC0B4B4DDB7F}" type="slidenum">
              <a:rPr lang="en-ZA" smtClean="0"/>
              <a:t>‹#›</a:t>
            </a:fld>
            <a:endParaRPr lang="en-ZA"/>
          </a:p>
        </p:txBody>
      </p:sp>
    </p:spTree>
    <p:extLst>
      <p:ext uri="{BB962C8B-B14F-4D97-AF65-F5344CB8AC3E}">
        <p14:creationId xmlns:p14="http://schemas.microsoft.com/office/powerpoint/2010/main" val="3497987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68880" y="4219303"/>
            <a:ext cx="1554615" cy="786452"/>
          </a:xfrm>
          <a:prstGeom prst="rect">
            <a:avLst/>
          </a:prstGeom>
        </p:spPr>
      </p:pic>
      <p:sp>
        <p:nvSpPr>
          <p:cNvPr id="2" name="Title 1"/>
          <p:cNvSpPr>
            <a:spLocks noGrp="1"/>
          </p:cNvSpPr>
          <p:nvPr>
            <p:ph type="ctrTitle"/>
          </p:nvPr>
        </p:nvSpPr>
        <p:spPr/>
        <p:txBody>
          <a:bodyPr/>
          <a:lstStyle/>
          <a:p>
            <a:r>
              <a:rPr lang="en-ZA" dirty="0" smtClean="0"/>
              <a:t>PHILLIS NTANTALA COLLABORATIVE LIBRARY </a:t>
            </a:r>
            <a:endParaRPr lang="en-ZA" dirty="0"/>
          </a:p>
        </p:txBody>
      </p:sp>
      <p:pic>
        <p:nvPicPr>
          <p:cNvPr id="5" name="Picture 4"/>
          <p:cNvPicPr>
            <a:picLocks noChangeAspect="1"/>
          </p:cNvPicPr>
          <p:nvPr/>
        </p:nvPicPr>
        <p:blipFill>
          <a:blip r:embed="rId3"/>
          <a:stretch>
            <a:fillRect/>
          </a:stretch>
        </p:blipFill>
        <p:spPr>
          <a:xfrm>
            <a:off x="4968375" y="4231496"/>
            <a:ext cx="1841152" cy="762066"/>
          </a:xfrm>
          <a:prstGeom prst="rect">
            <a:avLst/>
          </a:prstGeom>
        </p:spPr>
      </p:pic>
      <p:pic>
        <p:nvPicPr>
          <p:cNvPr id="6" name="Picture 5"/>
          <p:cNvPicPr>
            <a:picLocks noChangeAspect="1"/>
          </p:cNvPicPr>
          <p:nvPr/>
        </p:nvPicPr>
        <p:blipFill>
          <a:blip r:embed="rId4"/>
          <a:stretch>
            <a:fillRect/>
          </a:stretch>
        </p:blipFill>
        <p:spPr>
          <a:xfrm>
            <a:off x="7754407" y="4274172"/>
            <a:ext cx="2103302" cy="731583"/>
          </a:xfrm>
          <a:prstGeom prst="rect">
            <a:avLst/>
          </a:prstGeom>
        </p:spPr>
      </p:pic>
      <p:sp>
        <p:nvSpPr>
          <p:cNvPr id="3" name="Subtitle 2"/>
          <p:cNvSpPr>
            <a:spLocks noGrp="1"/>
          </p:cNvSpPr>
          <p:nvPr>
            <p:ph type="subTitle" idx="1"/>
          </p:nvPr>
        </p:nvSpPr>
        <p:spPr/>
        <p:txBody>
          <a:bodyPr/>
          <a:lstStyle/>
          <a:p>
            <a:r>
              <a:rPr lang="en-ZA" dirty="0" smtClean="0"/>
              <a:t>Disability Information Services Hub </a:t>
            </a:r>
            <a:endParaRPr lang="en-ZA" dirty="0"/>
          </a:p>
        </p:txBody>
      </p:sp>
      <p:pic>
        <p:nvPicPr>
          <p:cNvPr id="7" name="Picture 6"/>
          <p:cNvPicPr>
            <a:picLocks noChangeAspect="1"/>
          </p:cNvPicPr>
          <p:nvPr/>
        </p:nvPicPr>
        <p:blipFill>
          <a:blip r:embed="rId5"/>
          <a:stretch>
            <a:fillRect/>
          </a:stretch>
        </p:blipFill>
        <p:spPr>
          <a:xfrm>
            <a:off x="9884568" y="217029"/>
            <a:ext cx="2063240" cy="1180698"/>
          </a:xfrm>
          <a:prstGeom prst="rect">
            <a:avLst/>
          </a:prstGeom>
        </p:spPr>
      </p:pic>
    </p:spTree>
    <p:extLst>
      <p:ext uri="{BB962C8B-B14F-4D97-AF65-F5344CB8AC3E}">
        <p14:creationId xmlns:p14="http://schemas.microsoft.com/office/powerpoint/2010/main" val="3639102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Assistive devices and technologies</a:t>
            </a:r>
            <a:endParaRPr lang="en-ZA" dirty="0"/>
          </a:p>
        </p:txBody>
      </p:sp>
      <p:sp>
        <p:nvSpPr>
          <p:cNvPr id="3" name="Content Placeholder 2"/>
          <p:cNvSpPr>
            <a:spLocks noGrp="1"/>
          </p:cNvSpPr>
          <p:nvPr>
            <p:ph idx="1"/>
          </p:nvPr>
        </p:nvSpPr>
        <p:spPr/>
        <p:txBody>
          <a:bodyPr/>
          <a:lstStyle/>
          <a:p>
            <a:r>
              <a:rPr lang="en-US" altLang="en-US" i="1" dirty="0"/>
              <a:t>Assistive devices and technologies </a:t>
            </a:r>
            <a:r>
              <a:rPr lang="en-US" altLang="en-US" dirty="0"/>
              <a:t>are those whose primary purpose is to maintain or improve an individual’s functioning and independence to facilitate participation and to enhance overall well-being. </a:t>
            </a:r>
            <a:endParaRPr lang="en-US" altLang="en-US" dirty="0" smtClean="0"/>
          </a:p>
          <a:p>
            <a:r>
              <a:rPr lang="en-US" altLang="en-US" dirty="0" smtClean="0"/>
              <a:t>They </a:t>
            </a:r>
            <a:r>
              <a:rPr lang="en-US" altLang="en-US" dirty="0"/>
              <a:t>can also help prevent impairments and secondary health conditions.</a:t>
            </a:r>
          </a:p>
          <a:p>
            <a:r>
              <a:rPr lang="en-US" altLang="en-US" dirty="0"/>
              <a:t>Examples of assistive devices and technologies include wheelchairs, prostheses, hearings aids, visual aids, and specialized computer software and hardware that increase mobility, hearing, vision, or communication capacities. </a:t>
            </a:r>
            <a:endParaRPr lang="en-ZA" altLang="en-US" dirty="0"/>
          </a:p>
          <a:p>
            <a:pPr marL="0" indent="0">
              <a:buNone/>
            </a:pPr>
            <a:endParaRPr lang="en-ZA" dirty="0"/>
          </a:p>
        </p:txBody>
      </p:sp>
      <p:pic>
        <p:nvPicPr>
          <p:cNvPr id="4" name="Picture 3"/>
          <p:cNvPicPr>
            <a:picLocks noChangeAspect="1"/>
          </p:cNvPicPr>
          <p:nvPr/>
        </p:nvPicPr>
        <p:blipFill>
          <a:blip r:embed="rId2"/>
          <a:stretch>
            <a:fillRect/>
          </a:stretch>
        </p:blipFill>
        <p:spPr>
          <a:xfrm>
            <a:off x="9251889" y="230188"/>
            <a:ext cx="2231329" cy="1274174"/>
          </a:xfrm>
          <a:prstGeom prst="rect">
            <a:avLst/>
          </a:prstGeom>
        </p:spPr>
      </p:pic>
    </p:spTree>
    <p:extLst>
      <p:ext uri="{BB962C8B-B14F-4D97-AF65-F5344CB8AC3E}">
        <p14:creationId xmlns:p14="http://schemas.microsoft.com/office/powerpoint/2010/main" val="113854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Input from Disability Unit</a:t>
            </a:r>
            <a:endParaRPr lang="en-ZA" dirty="0"/>
          </a:p>
        </p:txBody>
      </p:sp>
      <p:sp>
        <p:nvSpPr>
          <p:cNvPr id="3" name="Content Placeholder 2"/>
          <p:cNvSpPr>
            <a:spLocks noGrp="1"/>
          </p:cNvSpPr>
          <p:nvPr>
            <p:ph idx="1"/>
          </p:nvPr>
        </p:nvSpPr>
        <p:spPr/>
        <p:txBody>
          <a:bodyPr>
            <a:noAutofit/>
          </a:bodyPr>
          <a:lstStyle/>
          <a:p>
            <a:pPr marL="0" indent="0" algn="ctr">
              <a:buNone/>
            </a:pPr>
            <a:r>
              <a:rPr lang="en-ZA" sz="1800" dirty="0" smtClean="0">
                <a:solidFill>
                  <a:srgbClr val="1F497D"/>
                </a:solidFill>
                <a:effectLst/>
                <a:latin typeface="Calibri" panose="020F0502020204030204" pitchFamily="34" charset="0"/>
              </a:rPr>
              <a:t>“Disability is the new ability”</a:t>
            </a:r>
            <a:endParaRPr lang="en-ZA" sz="1800" i="1" dirty="0" smtClean="0">
              <a:solidFill>
                <a:srgbClr val="1F497D"/>
              </a:solidFill>
              <a:latin typeface="+mj-lt"/>
            </a:endParaRPr>
          </a:p>
          <a:p>
            <a:r>
              <a:rPr lang="en-ZA" sz="1800" i="1" dirty="0" smtClean="0">
                <a:solidFill>
                  <a:srgbClr val="1F497D"/>
                </a:solidFill>
                <a:latin typeface="+mj-lt"/>
              </a:rPr>
              <a:t>Supplying </a:t>
            </a:r>
            <a:r>
              <a:rPr lang="en-ZA" sz="1800" i="1" dirty="0">
                <a:solidFill>
                  <a:srgbClr val="1F497D"/>
                </a:solidFill>
                <a:latin typeface="+mj-lt"/>
              </a:rPr>
              <a:t>information to communities such as the University, on disability matters, is vital to help people understand accept what is not the norm for them</a:t>
            </a:r>
            <a:r>
              <a:rPr lang="en-ZA" sz="1800" i="1" dirty="0" smtClean="0">
                <a:solidFill>
                  <a:srgbClr val="1F497D"/>
                </a:solidFill>
                <a:latin typeface="+mj-lt"/>
              </a:rPr>
              <a:t>.</a:t>
            </a:r>
            <a:endParaRPr lang="en-ZA" sz="1800" i="1" dirty="0" smtClean="0">
              <a:effectLst/>
              <a:latin typeface="+mj-lt"/>
            </a:endParaRPr>
          </a:p>
          <a:p>
            <a:r>
              <a:rPr lang="en-ZA" sz="1800" i="1" dirty="0">
                <a:solidFill>
                  <a:srgbClr val="1F497D"/>
                </a:solidFill>
                <a:latin typeface="+mj-lt"/>
              </a:rPr>
              <a:t>The initiative to establish an information centre on disabilities in the new combined library in East London would go a far way to achieving the goal set out above.</a:t>
            </a:r>
            <a:endParaRPr lang="en-ZA" sz="1800" i="1" dirty="0" smtClean="0">
              <a:effectLst/>
              <a:latin typeface="+mj-lt"/>
            </a:endParaRPr>
          </a:p>
          <a:p>
            <a:r>
              <a:rPr lang="en-ZA" sz="1800" i="1" dirty="0">
                <a:solidFill>
                  <a:srgbClr val="1F497D"/>
                </a:solidFill>
                <a:latin typeface="+mj-lt"/>
              </a:rPr>
              <a:t>Brochures and poster serve to supply information as well and software on the subject. Maybe using </a:t>
            </a:r>
            <a:r>
              <a:rPr lang="en-ZA" sz="1800" i="1" dirty="0" err="1">
                <a:solidFill>
                  <a:srgbClr val="1F497D"/>
                </a:solidFill>
                <a:latin typeface="+mj-lt"/>
              </a:rPr>
              <a:t>PwDs</a:t>
            </a:r>
            <a:r>
              <a:rPr lang="en-ZA" sz="1800" i="1" dirty="0">
                <a:solidFill>
                  <a:srgbClr val="1F497D"/>
                </a:solidFill>
                <a:latin typeface="+mj-lt"/>
              </a:rPr>
              <a:t> to man the centre is another way to encourage interaction. Currently the UFH library and the DU are working on introducing an E book Disability library offering information on the various disability’s, assistance to </a:t>
            </a:r>
            <a:r>
              <a:rPr lang="en-ZA" sz="1800" i="1" dirty="0" err="1">
                <a:solidFill>
                  <a:srgbClr val="1F497D"/>
                </a:solidFill>
                <a:latin typeface="+mj-lt"/>
              </a:rPr>
              <a:t>PwDs</a:t>
            </a:r>
            <a:r>
              <a:rPr lang="en-ZA" sz="1800" i="1" dirty="0">
                <a:solidFill>
                  <a:srgbClr val="1F497D"/>
                </a:solidFill>
                <a:latin typeface="+mj-lt"/>
              </a:rPr>
              <a:t> and for research purposes. Special seminars and discussion on disability can be held at the </a:t>
            </a:r>
            <a:r>
              <a:rPr lang="en-ZA" sz="1800" i="1" dirty="0" smtClean="0">
                <a:solidFill>
                  <a:srgbClr val="1F497D"/>
                </a:solidFill>
                <a:latin typeface="+mj-lt"/>
              </a:rPr>
              <a:t>Centre</a:t>
            </a:r>
            <a:endParaRPr lang="en-ZA" sz="1800" i="1" dirty="0" smtClean="0">
              <a:effectLst/>
              <a:latin typeface="+mj-lt"/>
            </a:endParaRPr>
          </a:p>
          <a:p>
            <a:r>
              <a:rPr lang="en-ZA" sz="1800" i="1" dirty="0">
                <a:solidFill>
                  <a:srgbClr val="1F497D"/>
                </a:solidFill>
                <a:latin typeface="+mj-lt"/>
              </a:rPr>
              <a:t>A further suggestion to maximise the centres service to the students and community would be to combined a Career information centre as well. The Student Counselling Unit is responsible for career counselling</a:t>
            </a:r>
            <a:r>
              <a:rPr lang="en-ZA" sz="1800" i="1" dirty="0" smtClean="0">
                <a:solidFill>
                  <a:srgbClr val="1F497D"/>
                </a:solidFill>
                <a:latin typeface="+mj-lt"/>
              </a:rPr>
              <a:t>.</a:t>
            </a:r>
            <a:endParaRPr lang="en-ZA" sz="1800" i="1" dirty="0" smtClean="0">
              <a:effectLst/>
              <a:latin typeface="+mj-lt"/>
            </a:endParaRPr>
          </a:p>
        </p:txBody>
      </p:sp>
      <p:pic>
        <p:nvPicPr>
          <p:cNvPr id="4" name="Picture 3"/>
          <p:cNvPicPr>
            <a:picLocks noChangeAspect="1"/>
          </p:cNvPicPr>
          <p:nvPr/>
        </p:nvPicPr>
        <p:blipFill>
          <a:blip r:embed="rId2"/>
          <a:stretch>
            <a:fillRect/>
          </a:stretch>
        </p:blipFill>
        <p:spPr>
          <a:xfrm>
            <a:off x="9356392" y="365125"/>
            <a:ext cx="2231329" cy="1274174"/>
          </a:xfrm>
          <a:prstGeom prst="rect">
            <a:avLst/>
          </a:prstGeom>
        </p:spPr>
      </p:pic>
    </p:spTree>
    <p:extLst>
      <p:ext uri="{BB962C8B-B14F-4D97-AF65-F5344CB8AC3E}">
        <p14:creationId xmlns:p14="http://schemas.microsoft.com/office/powerpoint/2010/main" val="859169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Input from Facility @ufh</a:t>
            </a:r>
            <a:endParaRPr lang="en-ZA" dirty="0"/>
          </a:p>
        </p:txBody>
      </p:sp>
      <p:pic>
        <p:nvPicPr>
          <p:cNvPr id="4" name="Content Placeholder 3"/>
          <p:cNvPicPr>
            <a:picLocks noGrp="1" noChangeAspect="1"/>
          </p:cNvPicPr>
          <p:nvPr>
            <p:ph idx="1"/>
          </p:nvPr>
        </p:nvPicPr>
        <p:blipFill rotWithShape="1">
          <a:blip r:embed="rId2"/>
          <a:srcRect l="16469" t="18985" r="17538" b="15570"/>
          <a:stretch/>
        </p:blipFill>
        <p:spPr>
          <a:xfrm>
            <a:off x="1058091" y="1289815"/>
            <a:ext cx="9078685" cy="5061772"/>
          </a:xfrm>
          <a:prstGeom prst="rect">
            <a:avLst/>
          </a:prstGeom>
        </p:spPr>
      </p:pic>
      <p:pic>
        <p:nvPicPr>
          <p:cNvPr id="3" name="Picture 2"/>
          <p:cNvPicPr>
            <a:picLocks noChangeAspect="1"/>
          </p:cNvPicPr>
          <p:nvPr/>
        </p:nvPicPr>
        <p:blipFill>
          <a:blip r:embed="rId3"/>
          <a:stretch>
            <a:fillRect/>
          </a:stretch>
        </p:blipFill>
        <p:spPr>
          <a:xfrm>
            <a:off x="9629624" y="190383"/>
            <a:ext cx="2231329" cy="1274174"/>
          </a:xfrm>
          <a:prstGeom prst="rect">
            <a:avLst/>
          </a:prstGeom>
        </p:spPr>
      </p:pic>
    </p:spTree>
    <p:extLst>
      <p:ext uri="{BB962C8B-B14F-4D97-AF65-F5344CB8AC3E}">
        <p14:creationId xmlns:p14="http://schemas.microsoft.com/office/powerpoint/2010/main" val="3242909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Budget </a:t>
            </a:r>
            <a:endParaRPr lang="en-ZA" dirty="0"/>
          </a:p>
        </p:txBody>
      </p:sp>
      <p:sp>
        <p:nvSpPr>
          <p:cNvPr id="3" name="Content Placeholder 2"/>
          <p:cNvSpPr>
            <a:spLocks noGrp="1"/>
          </p:cNvSpPr>
          <p:nvPr>
            <p:ph idx="1"/>
          </p:nvPr>
        </p:nvSpPr>
        <p:spPr/>
        <p:txBody>
          <a:bodyPr/>
          <a:lstStyle/>
          <a:p>
            <a:endParaRPr lang="en-ZA"/>
          </a:p>
        </p:txBody>
      </p:sp>
      <p:pic>
        <p:nvPicPr>
          <p:cNvPr id="4" name="Picture 3"/>
          <p:cNvPicPr>
            <a:picLocks noChangeAspect="1"/>
          </p:cNvPicPr>
          <p:nvPr/>
        </p:nvPicPr>
        <p:blipFill>
          <a:blip r:embed="rId2"/>
          <a:stretch>
            <a:fillRect/>
          </a:stretch>
        </p:blipFill>
        <p:spPr>
          <a:xfrm>
            <a:off x="9487021" y="230188"/>
            <a:ext cx="2231329" cy="1274174"/>
          </a:xfrm>
          <a:prstGeom prst="rect">
            <a:avLst/>
          </a:prstGeom>
        </p:spPr>
      </p:pic>
    </p:spTree>
    <p:extLst>
      <p:ext uri="{BB962C8B-B14F-4D97-AF65-F5344CB8AC3E}">
        <p14:creationId xmlns:p14="http://schemas.microsoft.com/office/powerpoint/2010/main" val="3457035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Concluding Remarks </a:t>
            </a:r>
            <a:endParaRPr lang="en-ZA" dirty="0"/>
          </a:p>
        </p:txBody>
      </p:sp>
      <p:sp>
        <p:nvSpPr>
          <p:cNvPr id="3" name="Content Placeholder 2"/>
          <p:cNvSpPr>
            <a:spLocks noGrp="1"/>
          </p:cNvSpPr>
          <p:nvPr>
            <p:ph idx="1"/>
          </p:nvPr>
        </p:nvSpPr>
        <p:spPr/>
        <p:txBody>
          <a:bodyPr/>
          <a:lstStyle/>
          <a:p>
            <a:endParaRPr lang="en-ZA" dirty="0"/>
          </a:p>
        </p:txBody>
      </p:sp>
      <p:pic>
        <p:nvPicPr>
          <p:cNvPr id="4" name="Picture 3"/>
          <p:cNvPicPr>
            <a:picLocks noChangeAspect="1"/>
          </p:cNvPicPr>
          <p:nvPr/>
        </p:nvPicPr>
        <p:blipFill>
          <a:blip r:embed="rId2"/>
          <a:stretch>
            <a:fillRect/>
          </a:stretch>
        </p:blipFill>
        <p:spPr>
          <a:xfrm>
            <a:off x="9643775" y="230188"/>
            <a:ext cx="2231329" cy="1274174"/>
          </a:xfrm>
          <a:prstGeom prst="rect">
            <a:avLst/>
          </a:prstGeom>
        </p:spPr>
      </p:pic>
    </p:spTree>
    <p:extLst>
      <p:ext uri="{BB962C8B-B14F-4D97-AF65-F5344CB8AC3E}">
        <p14:creationId xmlns:p14="http://schemas.microsoft.com/office/powerpoint/2010/main" val="32654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Human Rights and Disability</a:t>
            </a:r>
            <a:endParaRPr lang="en-ZA" dirty="0"/>
          </a:p>
        </p:txBody>
      </p:sp>
      <p:sp>
        <p:nvSpPr>
          <p:cNvPr id="5" name="TextBox 4"/>
          <p:cNvSpPr txBox="1"/>
          <p:nvPr/>
        </p:nvSpPr>
        <p:spPr>
          <a:xfrm>
            <a:off x="3291840" y="1709761"/>
            <a:ext cx="5107578" cy="2277547"/>
          </a:xfrm>
          <a:prstGeom prst="rect">
            <a:avLst/>
          </a:prstGeom>
          <a:noFill/>
        </p:spPr>
        <p:txBody>
          <a:bodyPr wrap="square" rtlCol="0">
            <a:spAutoFit/>
          </a:bodyPr>
          <a:lstStyle/>
          <a:p>
            <a:pPr lvl="0" algn="ctr">
              <a:lnSpc>
                <a:spcPct val="90000"/>
              </a:lnSpc>
              <a:spcBef>
                <a:spcPts val="1000"/>
              </a:spcBef>
            </a:pPr>
            <a:endParaRPr lang="en-ZA" sz="2600" i="1" dirty="0" smtClean="0">
              <a:solidFill>
                <a:srgbClr val="5B9BD5"/>
              </a:solidFill>
            </a:endParaRPr>
          </a:p>
          <a:p>
            <a:pPr lvl="0" algn="ctr">
              <a:lnSpc>
                <a:spcPct val="90000"/>
              </a:lnSpc>
              <a:spcBef>
                <a:spcPts val="1000"/>
              </a:spcBef>
            </a:pPr>
            <a:endParaRPr lang="en-ZA" sz="2600" i="1" dirty="0">
              <a:solidFill>
                <a:srgbClr val="5B9BD5"/>
              </a:solidFill>
            </a:endParaRPr>
          </a:p>
          <a:p>
            <a:pPr lvl="0" algn="ctr">
              <a:lnSpc>
                <a:spcPct val="90000"/>
              </a:lnSpc>
              <a:spcBef>
                <a:spcPts val="1000"/>
              </a:spcBef>
            </a:pPr>
            <a:r>
              <a:rPr lang="en-ZA" sz="2600" i="1" dirty="0" smtClean="0">
                <a:solidFill>
                  <a:srgbClr val="5B9BD5"/>
                </a:solidFill>
              </a:rPr>
              <a:t>All </a:t>
            </a:r>
            <a:r>
              <a:rPr lang="en-ZA" sz="2600" i="1" dirty="0">
                <a:solidFill>
                  <a:srgbClr val="5B9BD5"/>
                </a:solidFill>
              </a:rPr>
              <a:t>people with disAbilities have equal rights to everyone else </a:t>
            </a:r>
            <a:endParaRPr lang="en-ZA" sz="2600" i="1" dirty="0" smtClean="0">
              <a:solidFill>
                <a:srgbClr val="5B9BD5"/>
              </a:solidFill>
            </a:endParaRPr>
          </a:p>
          <a:p>
            <a:pPr lvl="0" algn="ctr">
              <a:lnSpc>
                <a:spcPct val="90000"/>
              </a:lnSpc>
              <a:spcBef>
                <a:spcPts val="1000"/>
              </a:spcBef>
            </a:pPr>
            <a:r>
              <a:rPr lang="en-ZA" sz="2600" i="1" dirty="0" smtClean="0">
                <a:solidFill>
                  <a:srgbClr val="5B9BD5"/>
                </a:solidFill>
              </a:rPr>
              <a:t>(</a:t>
            </a:r>
            <a:r>
              <a:rPr lang="en-ZA" sz="2600" i="1" dirty="0">
                <a:solidFill>
                  <a:srgbClr val="5B9BD5"/>
                </a:solidFill>
              </a:rPr>
              <a:t>SA Human Rights Commission)</a:t>
            </a:r>
            <a:r>
              <a:rPr lang="en-ZA" sz="2600" dirty="0">
                <a:solidFill>
                  <a:srgbClr val="5B9BD5"/>
                </a:solidFill>
              </a:rPr>
              <a:t>.</a:t>
            </a:r>
          </a:p>
        </p:txBody>
      </p:sp>
      <p:pic>
        <p:nvPicPr>
          <p:cNvPr id="7" name="Content Placeholder 6"/>
          <p:cNvPicPr>
            <a:picLocks noGrp="1" noChangeAspect="1"/>
          </p:cNvPicPr>
          <p:nvPr>
            <p:ph idx="1"/>
          </p:nvPr>
        </p:nvPicPr>
        <p:blipFill>
          <a:blip r:embed="rId2"/>
          <a:stretch>
            <a:fillRect/>
          </a:stretch>
        </p:blipFill>
        <p:spPr>
          <a:xfrm>
            <a:off x="9395581" y="390819"/>
            <a:ext cx="2231329" cy="1274174"/>
          </a:xfrm>
          <a:prstGeom prst="rect">
            <a:avLst/>
          </a:prstGeom>
        </p:spPr>
      </p:pic>
    </p:spTree>
    <p:extLst>
      <p:ext uri="{BB962C8B-B14F-4D97-AF65-F5344CB8AC3E}">
        <p14:creationId xmlns:p14="http://schemas.microsoft.com/office/powerpoint/2010/main" val="239113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Human Rights and Disability</a:t>
            </a:r>
            <a:endParaRPr lang="en-ZA" dirty="0"/>
          </a:p>
        </p:txBody>
      </p:sp>
      <p:sp>
        <p:nvSpPr>
          <p:cNvPr id="3" name="Content Placeholder 2"/>
          <p:cNvSpPr>
            <a:spLocks noGrp="1"/>
          </p:cNvSpPr>
          <p:nvPr>
            <p:ph idx="1"/>
          </p:nvPr>
        </p:nvSpPr>
        <p:spPr/>
        <p:txBody>
          <a:bodyPr/>
          <a:lstStyle/>
          <a:p>
            <a:pPr lvl="0"/>
            <a:r>
              <a:rPr lang="en-ZA" sz="2600" i="1" dirty="0" smtClean="0">
                <a:solidFill>
                  <a:srgbClr val="1F497D"/>
                </a:solidFill>
              </a:rPr>
              <a:t>Within </a:t>
            </a:r>
            <a:r>
              <a:rPr lang="en-ZA" sz="2600" i="1" dirty="0">
                <a:solidFill>
                  <a:srgbClr val="1F497D"/>
                </a:solidFill>
              </a:rPr>
              <a:t>our constitution; equality is key, therefore much emphasis needs to be put on people who have challenges which prevent them  from operating</a:t>
            </a:r>
            <a:r>
              <a:rPr lang="en-ZA" sz="2600" i="1" dirty="0">
                <a:solidFill>
                  <a:prstClr val="black"/>
                </a:solidFill>
              </a:rPr>
              <a:t> </a:t>
            </a:r>
            <a:r>
              <a:rPr lang="en-ZA" sz="2600" i="1" dirty="0">
                <a:solidFill>
                  <a:srgbClr val="1F497D"/>
                </a:solidFill>
              </a:rPr>
              <a:t>fully and fairly. </a:t>
            </a:r>
            <a:endParaRPr lang="en-ZA" sz="2600" i="1" dirty="0" smtClean="0">
              <a:solidFill>
                <a:srgbClr val="1F497D"/>
              </a:solidFill>
            </a:endParaRPr>
          </a:p>
          <a:p>
            <a:pPr lvl="0"/>
            <a:r>
              <a:rPr lang="en-ZA" sz="2600" i="1" dirty="0" smtClean="0">
                <a:solidFill>
                  <a:srgbClr val="1F497D"/>
                </a:solidFill>
              </a:rPr>
              <a:t>Therefore </a:t>
            </a:r>
            <a:r>
              <a:rPr lang="en-ZA" sz="2600" i="1" dirty="0">
                <a:solidFill>
                  <a:srgbClr val="1F497D"/>
                </a:solidFill>
              </a:rPr>
              <a:t>awareness on all levels needs to be done to assist people with disabilities (</a:t>
            </a:r>
            <a:r>
              <a:rPr lang="en-ZA" sz="2600" i="1" dirty="0" err="1">
                <a:solidFill>
                  <a:srgbClr val="1F497D"/>
                </a:solidFill>
              </a:rPr>
              <a:t>PwDs</a:t>
            </a:r>
            <a:r>
              <a:rPr lang="en-ZA" sz="2600" i="1" dirty="0">
                <a:solidFill>
                  <a:srgbClr val="1F497D"/>
                </a:solidFill>
              </a:rPr>
              <a:t>) the environment should be such that they are not hampered and devices supplied to assist them to function optimally.</a:t>
            </a:r>
            <a:endParaRPr lang="en-ZA" sz="2600" i="1" dirty="0">
              <a:solidFill>
                <a:prstClr val="black"/>
              </a:solidFill>
            </a:endParaRPr>
          </a:p>
          <a:p>
            <a:endParaRPr lang="en-ZA" dirty="0"/>
          </a:p>
        </p:txBody>
      </p:sp>
      <p:pic>
        <p:nvPicPr>
          <p:cNvPr id="4" name="Picture 3"/>
          <p:cNvPicPr>
            <a:picLocks noChangeAspect="1"/>
          </p:cNvPicPr>
          <p:nvPr/>
        </p:nvPicPr>
        <p:blipFill>
          <a:blip r:embed="rId2"/>
          <a:stretch>
            <a:fillRect/>
          </a:stretch>
        </p:blipFill>
        <p:spPr>
          <a:xfrm>
            <a:off x="9407225" y="230188"/>
            <a:ext cx="2233957" cy="1278392"/>
          </a:xfrm>
          <a:prstGeom prst="rect">
            <a:avLst/>
          </a:prstGeom>
        </p:spPr>
      </p:pic>
    </p:spTree>
    <p:extLst>
      <p:ext uri="{BB962C8B-B14F-4D97-AF65-F5344CB8AC3E}">
        <p14:creationId xmlns:p14="http://schemas.microsoft.com/office/powerpoint/2010/main" val="365997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Background </a:t>
            </a:r>
            <a:endParaRPr lang="en-ZA" dirty="0"/>
          </a:p>
        </p:txBody>
      </p:sp>
      <p:sp>
        <p:nvSpPr>
          <p:cNvPr id="3" name="Content Placeholder 2"/>
          <p:cNvSpPr>
            <a:spLocks noGrp="1"/>
          </p:cNvSpPr>
          <p:nvPr>
            <p:ph idx="1"/>
          </p:nvPr>
        </p:nvSpPr>
        <p:spPr/>
        <p:txBody>
          <a:bodyPr>
            <a:normAutofit/>
          </a:bodyPr>
          <a:lstStyle/>
          <a:p>
            <a:r>
              <a:rPr lang="en-US" dirty="0" smtClean="0"/>
              <a:t>Librarians committee meeting for the collaborative library held in February 2020 mandated our team to investigate and report on the feasibility and requirements for disability information services hub within the library. </a:t>
            </a:r>
          </a:p>
          <a:p>
            <a:r>
              <a:rPr lang="en-US" dirty="0" smtClean="0"/>
              <a:t>The venue identified is the room on the ground floor formerly preserved for a Coffee shop. </a:t>
            </a:r>
          </a:p>
          <a:p>
            <a:pPr marL="0" indent="0">
              <a:buNone/>
            </a:pPr>
            <a:endParaRPr lang="en-ZA" dirty="0">
              <a:solidFill>
                <a:schemeClr val="accent1"/>
              </a:solidFill>
            </a:endParaRPr>
          </a:p>
        </p:txBody>
      </p:sp>
      <p:pic>
        <p:nvPicPr>
          <p:cNvPr id="4" name="Picture 3"/>
          <p:cNvPicPr>
            <a:picLocks noChangeAspect="1"/>
          </p:cNvPicPr>
          <p:nvPr/>
        </p:nvPicPr>
        <p:blipFill>
          <a:blip r:embed="rId2"/>
          <a:stretch>
            <a:fillRect/>
          </a:stretch>
        </p:blipFill>
        <p:spPr>
          <a:xfrm>
            <a:off x="9470571" y="230188"/>
            <a:ext cx="2144486" cy="1227192"/>
          </a:xfrm>
          <a:prstGeom prst="rect">
            <a:avLst/>
          </a:prstGeom>
        </p:spPr>
      </p:pic>
    </p:spTree>
    <p:extLst>
      <p:ext uri="{BB962C8B-B14F-4D97-AF65-F5344CB8AC3E}">
        <p14:creationId xmlns:p14="http://schemas.microsoft.com/office/powerpoint/2010/main" val="2106787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Background (Continued)</a:t>
            </a:r>
            <a:endParaRPr lang="en-ZA" dirty="0"/>
          </a:p>
        </p:txBody>
      </p:sp>
      <p:sp>
        <p:nvSpPr>
          <p:cNvPr id="3" name="Content Placeholder 2"/>
          <p:cNvSpPr>
            <a:spLocks noGrp="1"/>
          </p:cNvSpPr>
          <p:nvPr>
            <p:ph idx="1"/>
          </p:nvPr>
        </p:nvSpPr>
        <p:spPr/>
        <p:txBody>
          <a:bodyPr/>
          <a:lstStyle/>
          <a:p>
            <a:pPr algn="just"/>
            <a:r>
              <a:rPr lang="en-ZA" dirty="0" smtClean="0"/>
              <a:t>Access is the major obstacles to inclusion for most people with disAbilities. </a:t>
            </a:r>
          </a:p>
          <a:p>
            <a:pPr algn="just"/>
            <a:r>
              <a:rPr lang="en-ZA" dirty="0" smtClean="0"/>
              <a:t>Therefore removing barriers is key to exercising civil, political, economic, social, environmental, religious and cultural rights in society. </a:t>
            </a:r>
          </a:p>
          <a:p>
            <a:pPr algn="just"/>
            <a:r>
              <a:rPr lang="en-ZA" dirty="0" smtClean="0"/>
              <a:t>This includes the key principle of universal design, which means designing facilities, services and products for as wide a range of users as possible, for example, shops; banks; libraries; universities, equipment and utensils.</a:t>
            </a:r>
          </a:p>
          <a:p>
            <a:endParaRPr lang="en-ZA" dirty="0"/>
          </a:p>
        </p:txBody>
      </p:sp>
      <p:pic>
        <p:nvPicPr>
          <p:cNvPr id="4" name="Picture 3"/>
          <p:cNvPicPr>
            <a:picLocks noChangeAspect="1"/>
          </p:cNvPicPr>
          <p:nvPr/>
        </p:nvPicPr>
        <p:blipFill>
          <a:blip r:embed="rId2"/>
          <a:stretch>
            <a:fillRect/>
          </a:stretch>
        </p:blipFill>
        <p:spPr>
          <a:xfrm>
            <a:off x="9219003" y="230188"/>
            <a:ext cx="2134797" cy="1221647"/>
          </a:xfrm>
          <a:prstGeom prst="rect">
            <a:avLst/>
          </a:prstGeom>
        </p:spPr>
      </p:pic>
    </p:spTree>
    <p:extLst>
      <p:ext uri="{BB962C8B-B14F-4D97-AF65-F5344CB8AC3E}">
        <p14:creationId xmlns:p14="http://schemas.microsoft.com/office/powerpoint/2010/main" val="162771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a:t>
            </a:r>
            <a:r>
              <a:rPr lang="en-ZA" dirty="0" smtClean="0"/>
              <a:t>otivation</a:t>
            </a:r>
            <a:endParaRPr lang="en-ZA" dirty="0"/>
          </a:p>
        </p:txBody>
      </p:sp>
      <p:sp>
        <p:nvSpPr>
          <p:cNvPr id="3" name="Content Placeholder 2"/>
          <p:cNvSpPr>
            <a:spLocks noGrp="1"/>
          </p:cNvSpPr>
          <p:nvPr>
            <p:ph idx="1"/>
          </p:nvPr>
        </p:nvSpPr>
        <p:spPr/>
        <p:txBody>
          <a:bodyPr>
            <a:normAutofit fontScale="92500"/>
          </a:bodyPr>
          <a:lstStyle/>
          <a:p>
            <a:r>
              <a:rPr lang="en-GB" dirty="0" smtClean="0"/>
              <a:t>The three universities are dependent </a:t>
            </a:r>
            <a:r>
              <a:rPr lang="en-GB" dirty="0"/>
              <a:t>on the Library being opened for extended periods so that students living at residences and surrounds have access to the Library for study purposes and access to the library resources. </a:t>
            </a:r>
            <a:endParaRPr lang="en-GB" dirty="0" smtClean="0"/>
          </a:p>
          <a:p>
            <a:r>
              <a:rPr lang="en-GB" dirty="0" smtClean="0"/>
              <a:t>The </a:t>
            </a:r>
            <a:r>
              <a:rPr lang="en-GB" dirty="0"/>
              <a:t>Library is the only entity on campus that is open beyond normal working hours and lends itself to students having access to the Library from Monday to Sunday</a:t>
            </a:r>
            <a:r>
              <a:rPr lang="en-GB" dirty="0" smtClean="0"/>
              <a:t>.</a:t>
            </a:r>
          </a:p>
          <a:p>
            <a:r>
              <a:rPr lang="en-GB" dirty="0" smtClean="0"/>
              <a:t>The </a:t>
            </a:r>
            <a:r>
              <a:rPr lang="en-GB" dirty="0"/>
              <a:t>Library has </a:t>
            </a:r>
            <a:r>
              <a:rPr lang="en-GB" dirty="0" smtClean="0"/>
              <a:t>to </a:t>
            </a:r>
            <a:r>
              <a:rPr lang="en-GB" dirty="0"/>
              <a:t>cater for the </a:t>
            </a:r>
            <a:r>
              <a:rPr lang="en-GB" dirty="0" smtClean="0"/>
              <a:t>diverse and changing </a:t>
            </a:r>
            <a:r>
              <a:rPr lang="en-GB" dirty="0"/>
              <a:t>needs of students.  </a:t>
            </a:r>
            <a:endParaRPr lang="en-GB" dirty="0" smtClean="0"/>
          </a:p>
          <a:p>
            <a:r>
              <a:rPr lang="en-GB" dirty="0" smtClean="0"/>
              <a:t>In </a:t>
            </a:r>
            <a:r>
              <a:rPr lang="en-GB" dirty="0"/>
              <a:t>this light, having the Disability unit at the Library seems a conducive option so that users may have access to the facilities and the office at any given time.  </a:t>
            </a:r>
            <a:endParaRPr lang="en-ZA" dirty="0"/>
          </a:p>
        </p:txBody>
      </p:sp>
      <p:pic>
        <p:nvPicPr>
          <p:cNvPr id="4" name="Picture 3"/>
          <p:cNvPicPr>
            <a:picLocks noChangeAspect="1"/>
          </p:cNvPicPr>
          <p:nvPr/>
        </p:nvPicPr>
        <p:blipFill>
          <a:blip r:embed="rId2"/>
          <a:stretch>
            <a:fillRect/>
          </a:stretch>
        </p:blipFill>
        <p:spPr>
          <a:xfrm>
            <a:off x="9122471" y="365125"/>
            <a:ext cx="2231329" cy="1274174"/>
          </a:xfrm>
          <a:prstGeom prst="rect">
            <a:avLst/>
          </a:prstGeom>
        </p:spPr>
      </p:pic>
    </p:spTree>
    <p:extLst>
      <p:ext uri="{BB962C8B-B14F-4D97-AF65-F5344CB8AC3E}">
        <p14:creationId xmlns:p14="http://schemas.microsoft.com/office/powerpoint/2010/main" val="3889378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Motivation (Continued)</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Disability </a:t>
            </a:r>
            <a:r>
              <a:rPr lang="en-ZA" dirty="0"/>
              <a:t>is one of the seven focus areas identified by the South African Human Rights Commission within its mandate to promote, protect, and monitor the realisation of Human Rights in South Africa.  </a:t>
            </a:r>
            <a:br>
              <a:rPr lang="en-ZA" dirty="0"/>
            </a:br>
            <a:r>
              <a:rPr lang="en-ZA" dirty="0"/>
              <a:t/>
            </a:r>
            <a:br>
              <a:rPr lang="en-ZA" dirty="0"/>
            </a:br>
            <a:r>
              <a:rPr lang="en-ZA" dirty="0"/>
              <a:t>People with disabilities currently account for 5.1% of the population aged 5 years and older in South Africa.  </a:t>
            </a:r>
            <a:endParaRPr lang="en-ZA" dirty="0" smtClean="0"/>
          </a:p>
          <a:p>
            <a:r>
              <a:rPr lang="en-ZA" dirty="0" smtClean="0"/>
              <a:t>People </a:t>
            </a:r>
            <a:r>
              <a:rPr lang="en-ZA" dirty="0"/>
              <a:t>with disabilities continue to lack access to adequate health and basic education, and are at risk of economic isolation with no prospect of securing employment. </a:t>
            </a:r>
            <a:endParaRPr lang="en-ZA" dirty="0" smtClean="0"/>
          </a:p>
          <a:p>
            <a:r>
              <a:rPr lang="en-ZA" dirty="0" smtClean="0"/>
              <a:t>The </a:t>
            </a:r>
            <a:r>
              <a:rPr lang="en-ZA" dirty="0"/>
              <a:t>sector is also particularly vulnerable to the compounded effects of discrimination and </a:t>
            </a:r>
            <a:r>
              <a:rPr lang="en-ZA" dirty="0" err="1" smtClean="0"/>
              <a:t>abuse.</a:t>
            </a:r>
            <a:r>
              <a:rPr lang="en-ZA" dirty="0" err="1" smtClean="0">
                <a:solidFill>
                  <a:schemeClr val="accent1"/>
                </a:solidFill>
              </a:rPr>
              <a:t>Source</a:t>
            </a:r>
            <a:r>
              <a:rPr lang="en-ZA" dirty="0" smtClean="0">
                <a:solidFill>
                  <a:schemeClr val="accent1"/>
                </a:solidFill>
              </a:rPr>
              <a:t>: </a:t>
            </a:r>
            <a:endParaRPr lang="en-ZA" dirty="0" smtClean="0">
              <a:solidFill>
                <a:schemeClr val="accent1"/>
              </a:solidFill>
            </a:endParaRPr>
          </a:p>
          <a:p>
            <a:pPr marL="0" indent="0" algn="ctr">
              <a:buNone/>
            </a:pPr>
            <a:r>
              <a:rPr lang="en-ZA" dirty="0" smtClean="0">
                <a:solidFill>
                  <a:schemeClr val="accent1"/>
                </a:solidFill>
              </a:rPr>
              <a:t>https</a:t>
            </a:r>
            <a:r>
              <a:rPr lang="en-ZA" dirty="0" smtClean="0">
                <a:solidFill>
                  <a:schemeClr val="accent1"/>
                </a:solidFill>
              </a:rPr>
              <a:t>://www.sahrc.org.za/index.php/focus-areas/disability-older-persons/disability</a:t>
            </a:r>
            <a:endParaRPr lang="en-ZA" dirty="0">
              <a:solidFill>
                <a:schemeClr val="accent1"/>
              </a:solidFill>
            </a:endParaRPr>
          </a:p>
          <a:p>
            <a:endParaRPr lang="en-ZA" dirty="0"/>
          </a:p>
        </p:txBody>
      </p:sp>
      <p:pic>
        <p:nvPicPr>
          <p:cNvPr id="4" name="Picture 3"/>
          <p:cNvPicPr>
            <a:picLocks noChangeAspect="1"/>
          </p:cNvPicPr>
          <p:nvPr/>
        </p:nvPicPr>
        <p:blipFill>
          <a:blip r:embed="rId2"/>
          <a:stretch>
            <a:fillRect/>
          </a:stretch>
        </p:blipFill>
        <p:spPr>
          <a:xfrm>
            <a:off x="9003694" y="230188"/>
            <a:ext cx="2231329" cy="1274174"/>
          </a:xfrm>
          <a:prstGeom prst="rect">
            <a:avLst/>
          </a:prstGeom>
        </p:spPr>
      </p:pic>
    </p:spTree>
    <p:extLst>
      <p:ext uri="{BB962C8B-B14F-4D97-AF65-F5344CB8AC3E}">
        <p14:creationId xmlns:p14="http://schemas.microsoft.com/office/powerpoint/2010/main" val="396214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Our approach</a:t>
            </a:r>
            <a:endParaRPr lang="en-ZA" dirty="0"/>
          </a:p>
        </p:txBody>
      </p:sp>
      <p:sp>
        <p:nvSpPr>
          <p:cNvPr id="3" name="Content Placeholder 2"/>
          <p:cNvSpPr>
            <a:spLocks noGrp="1"/>
          </p:cNvSpPr>
          <p:nvPr>
            <p:ph idx="1"/>
          </p:nvPr>
        </p:nvSpPr>
        <p:spPr/>
        <p:txBody>
          <a:bodyPr/>
          <a:lstStyle/>
          <a:p>
            <a:pPr marL="0" indent="0">
              <a:buNone/>
              <a:defRPr/>
            </a:pPr>
            <a:r>
              <a:rPr lang="en-GB" i="1" dirty="0"/>
              <a:t>For clients with disabilities :</a:t>
            </a:r>
          </a:p>
          <a:p>
            <a:pPr>
              <a:buFont typeface="Wingdings" panose="05000000000000000000" pitchFamily="2" charset="2"/>
              <a:buChar char="Ø"/>
              <a:defRPr/>
            </a:pPr>
            <a:r>
              <a:rPr lang="en-GB" dirty="0"/>
              <a:t>Determine their needs  </a:t>
            </a:r>
            <a:r>
              <a:rPr lang="en-GB" dirty="0" smtClean="0"/>
              <a:t>- </a:t>
            </a:r>
            <a:r>
              <a:rPr lang="en-GB" i="1" dirty="0" smtClean="0">
                <a:solidFill>
                  <a:schemeClr val="accent1"/>
                </a:solidFill>
              </a:rPr>
              <a:t>Disability Unity was involved </a:t>
            </a:r>
            <a:endParaRPr lang="en-ZA" i="1" dirty="0">
              <a:solidFill>
                <a:schemeClr val="accent1"/>
              </a:solidFill>
            </a:endParaRPr>
          </a:p>
          <a:p>
            <a:pPr>
              <a:buFont typeface="Wingdings" panose="05000000000000000000" pitchFamily="2" charset="2"/>
              <a:buChar char="Ø"/>
              <a:defRPr/>
            </a:pPr>
            <a:r>
              <a:rPr lang="en-GB" dirty="0"/>
              <a:t>Compile a budget and make recommendations </a:t>
            </a:r>
            <a:r>
              <a:rPr lang="en-US" dirty="0"/>
              <a:t>on same for the procurement </a:t>
            </a:r>
            <a:r>
              <a:rPr lang="en-GB" dirty="0"/>
              <a:t>of assistive devices and technologies, services and </a:t>
            </a:r>
            <a:r>
              <a:rPr lang="en-GB" dirty="0" smtClean="0"/>
              <a:t>facilities – </a:t>
            </a:r>
            <a:r>
              <a:rPr lang="en-GB" i="1" dirty="0" smtClean="0">
                <a:solidFill>
                  <a:schemeClr val="accent1"/>
                </a:solidFill>
              </a:rPr>
              <a:t>Quotations were sought from suppliers</a:t>
            </a:r>
            <a:endParaRPr lang="en-US" i="1" dirty="0">
              <a:solidFill>
                <a:schemeClr val="accent1"/>
              </a:solidFill>
            </a:endParaRPr>
          </a:p>
          <a:p>
            <a:pPr>
              <a:buFont typeface="Wingdings" panose="05000000000000000000" pitchFamily="2" charset="2"/>
              <a:buChar char="Ø"/>
              <a:defRPr/>
            </a:pPr>
            <a:r>
              <a:rPr lang="en-GB" dirty="0"/>
              <a:t>Marketing </a:t>
            </a:r>
            <a:r>
              <a:rPr lang="en-GB" dirty="0" smtClean="0"/>
              <a:t>– </a:t>
            </a:r>
            <a:r>
              <a:rPr lang="en-GB" i="1" dirty="0" smtClean="0">
                <a:solidFill>
                  <a:schemeClr val="accent1"/>
                </a:solidFill>
              </a:rPr>
              <a:t>Internal tools within each university will be used</a:t>
            </a:r>
            <a:endParaRPr lang="en-GB" i="1" dirty="0">
              <a:solidFill>
                <a:schemeClr val="accent1"/>
              </a:solidFill>
            </a:endParaRPr>
          </a:p>
          <a:p>
            <a:pPr marL="0" indent="0">
              <a:buNone/>
              <a:defRPr/>
            </a:pPr>
            <a:r>
              <a:rPr lang="en-US" i="1" dirty="0"/>
              <a:t>For staff :</a:t>
            </a:r>
          </a:p>
          <a:p>
            <a:pPr>
              <a:buFont typeface="Wingdings" panose="05000000000000000000" pitchFamily="2" charset="2"/>
              <a:buChar char="Ø"/>
              <a:defRPr/>
            </a:pPr>
            <a:r>
              <a:rPr lang="en-GB" dirty="0"/>
              <a:t>Arrange training for </a:t>
            </a:r>
            <a:r>
              <a:rPr lang="en-GB" dirty="0" smtClean="0"/>
              <a:t>staff – </a:t>
            </a:r>
            <a:r>
              <a:rPr lang="en-GB" i="1" dirty="0" smtClean="0">
                <a:solidFill>
                  <a:schemeClr val="accent1"/>
                </a:solidFill>
              </a:rPr>
              <a:t>Empowering librarians on disability</a:t>
            </a:r>
            <a:endParaRPr lang="en-GB" i="1" dirty="0">
              <a:solidFill>
                <a:schemeClr val="accent1"/>
              </a:solidFill>
            </a:endParaRPr>
          </a:p>
          <a:p>
            <a:pPr>
              <a:buFont typeface="Wingdings" panose="05000000000000000000" pitchFamily="2" charset="2"/>
              <a:buChar char="Ø"/>
              <a:defRPr/>
            </a:pPr>
            <a:r>
              <a:rPr lang="en-GB" dirty="0"/>
              <a:t>Holds awareness </a:t>
            </a:r>
            <a:r>
              <a:rPr lang="en-GB" dirty="0" smtClean="0"/>
              <a:t>sessions </a:t>
            </a:r>
            <a:r>
              <a:rPr lang="en-GB" dirty="0"/>
              <a:t>–</a:t>
            </a:r>
            <a:r>
              <a:rPr lang="en-GB" dirty="0" smtClean="0"/>
              <a:t>  </a:t>
            </a:r>
            <a:r>
              <a:rPr lang="en-GB" i="1" dirty="0">
                <a:solidFill>
                  <a:schemeClr val="accent1"/>
                </a:solidFill>
              </a:rPr>
              <a:t>Disability Unity was involved </a:t>
            </a:r>
            <a:endParaRPr lang="en-ZA" i="1" dirty="0">
              <a:solidFill>
                <a:schemeClr val="accent1"/>
              </a:solidFill>
            </a:endParaRPr>
          </a:p>
          <a:p>
            <a:pPr marL="0" indent="0">
              <a:buNone/>
            </a:pPr>
            <a:endParaRPr lang="en-ZA" i="1" dirty="0">
              <a:solidFill>
                <a:schemeClr val="accent1"/>
              </a:solidFill>
            </a:endParaRPr>
          </a:p>
        </p:txBody>
      </p:sp>
      <p:pic>
        <p:nvPicPr>
          <p:cNvPr id="4" name="Picture 3"/>
          <p:cNvPicPr>
            <a:picLocks noChangeAspect="1"/>
          </p:cNvPicPr>
          <p:nvPr/>
        </p:nvPicPr>
        <p:blipFill>
          <a:blip r:embed="rId2"/>
          <a:stretch>
            <a:fillRect/>
          </a:stretch>
        </p:blipFill>
        <p:spPr>
          <a:xfrm>
            <a:off x="9395581" y="365125"/>
            <a:ext cx="2231329" cy="1274174"/>
          </a:xfrm>
          <a:prstGeom prst="rect">
            <a:avLst/>
          </a:prstGeom>
        </p:spPr>
      </p:pic>
    </p:spTree>
    <p:extLst>
      <p:ext uri="{BB962C8B-B14F-4D97-AF65-F5344CB8AC3E}">
        <p14:creationId xmlns:p14="http://schemas.microsoft.com/office/powerpoint/2010/main" val="2152178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Assistive devices and technologies</a:t>
            </a:r>
            <a:endParaRPr lang="en-ZA" dirty="0"/>
          </a:p>
        </p:txBody>
      </p:sp>
      <p:sp>
        <p:nvSpPr>
          <p:cNvPr id="3" name="Content Placeholder 2"/>
          <p:cNvSpPr>
            <a:spLocks noGrp="1"/>
          </p:cNvSpPr>
          <p:nvPr>
            <p:ph idx="1"/>
          </p:nvPr>
        </p:nvSpPr>
        <p:spPr/>
        <p:txBody>
          <a:bodyPr/>
          <a:lstStyle/>
          <a:p>
            <a:endParaRPr lang="en-ZA"/>
          </a:p>
        </p:txBody>
      </p:sp>
      <p:pic>
        <p:nvPicPr>
          <p:cNvPr id="4" name="Picture 3"/>
          <p:cNvPicPr>
            <a:picLocks noChangeAspect="1"/>
          </p:cNvPicPr>
          <p:nvPr/>
        </p:nvPicPr>
        <p:blipFill>
          <a:blip r:embed="rId2"/>
          <a:stretch>
            <a:fillRect/>
          </a:stretch>
        </p:blipFill>
        <p:spPr>
          <a:xfrm>
            <a:off x="838199" y="1690688"/>
            <a:ext cx="10515601" cy="4486275"/>
          </a:xfrm>
          <a:prstGeom prst="rect">
            <a:avLst/>
          </a:prstGeom>
        </p:spPr>
      </p:pic>
      <p:pic>
        <p:nvPicPr>
          <p:cNvPr id="5" name="Picture 4"/>
          <p:cNvPicPr>
            <a:picLocks noChangeAspect="1"/>
          </p:cNvPicPr>
          <p:nvPr/>
        </p:nvPicPr>
        <p:blipFill>
          <a:blip r:embed="rId3"/>
          <a:stretch>
            <a:fillRect/>
          </a:stretch>
        </p:blipFill>
        <p:spPr>
          <a:xfrm>
            <a:off x="9513146" y="230188"/>
            <a:ext cx="2231329" cy="1274174"/>
          </a:xfrm>
          <a:prstGeom prst="rect">
            <a:avLst/>
          </a:prstGeom>
        </p:spPr>
      </p:pic>
    </p:spTree>
    <p:extLst>
      <p:ext uri="{BB962C8B-B14F-4D97-AF65-F5344CB8AC3E}">
        <p14:creationId xmlns:p14="http://schemas.microsoft.com/office/powerpoint/2010/main" val="2905769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676</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PHILLIS NTANTALA COLLABORATIVE LIBRARY </vt:lpstr>
      <vt:lpstr>Human Rights and Disability</vt:lpstr>
      <vt:lpstr>Human Rights and Disability</vt:lpstr>
      <vt:lpstr>Background </vt:lpstr>
      <vt:lpstr>Background (Continued)</vt:lpstr>
      <vt:lpstr>Motivation</vt:lpstr>
      <vt:lpstr>Motivation (Continued)</vt:lpstr>
      <vt:lpstr>Our approach</vt:lpstr>
      <vt:lpstr>Assistive devices and technologies</vt:lpstr>
      <vt:lpstr>Assistive devices and technologies</vt:lpstr>
      <vt:lpstr>Input from Disability Unit</vt:lpstr>
      <vt:lpstr>Input from Facility @ufh</vt:lpstr>
      <vt:lpstr>Budget </vt:lpstr>
      <vt:lpstr>Concluding Remarks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PHILLIS NTANTALA COLLABORATIVE LIBRARY</dc:title>
  <dc:creator>Hewlett-Packard Company</dc:creator>
  <cp:lastModifiedBy>Hewlett-Packard Company</cp:lastModifiedBy>
  <cp:revision>11</cp:revision>
  <dcterms:created xsi:type="dcterms:W3CDTF">2020-03-05T03:19:08Z</dcterms:created>
  <dcterms:modified xsi:type="dcterms:W3CDTF">2020-03-05T06:11:18Z</dcterms:modified>
</cp:coreProperties>
</file>